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576" autoAdjust="0"/>
  </p:normalViewPr>
  <p:slideViewPr>
    <p:cSldViewPr>
      <p:cViewPr varScale="1">
        <p:scale>
          <a:sx n="79" d="100"/>
          <a:sy n="79" d="100"/>
        </p:scale>
        <p:origin x="-11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58832-A18A-4FF6-92AC-91B69D08C95A}" type="datetimeFigureOut">
              <a:rPr lang="hu-HU"/>
              <a:pPr>
                <a:defRPr/>
              </a:pPr>
              <a:t>2012.08.22.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F836E-2D84-4331-A589-6428690812E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595D3-B47F-4EA9-87A2-59A364734835}" type="datetimeFigureOut">
              <a:rPr lang="hu-HU"/>
              <a:pPr>
                <a:defRPr/>
              </a:pPr>
              <a:t>2012.08.22.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1E29C-B110-469B-83CD-84A3F33FFB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5B501-5ECE-4166-A7D6-30C2C6652ED6}" type="datetimeFigureOut">
              <a:rPr lang="hu-HU"/>
              <a:pPr>
                <a:defRPr/>
              </a:pPr>
              <a:t>2012.08.22.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3E77B-8392-4F67-AA7F-8AAE56426A0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95BCB-2DD0-48F2-B687-6CC6FFEDD021}" type="datetimeFigureOut">
              <a:rPr lang="hu-HU"/>
              <a:pPr>
                <a:defRPr/>
              </a:pPr>
              <a:t>2012.08.22.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F2391-7943-433F-BA1E-B36AC36756F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28D85-CD9B-4A7C-AF41-3937F51DEC6B}" type="datetimeFigureOut">
              <a:rPr lang="hu-HU"/>
              <a:pPr>
                <a:defRPr/>
              </a:pPr>
              <a:t>2012.08.22.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D0C37-B832-407B-BD94-E352520C982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A5E72-4B62-4B2A-81F9-54B6E05481F8}" type="datetimeFigureOut">
              <a:rPr lang="hu-HU"/>
              <a:pPr>
                <a:defRPr/>
              </a:pPr>
              <a:t>2012.08.22.</a:t>
            </a:fld>
            <a:endParaRPr lang="hu-HU"/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18D4D-DE1F-4421-9282-E17428FADE7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22826-F61B-4EA1-918D-FB0412645E7A}" type="datetimeFigureOut">
              <a:rPr lang="hu-HU"/>
              <a:pPr>
                <a:defRPr/>
              </a:pPr>
              <a:t>2012.08.22.</a:t>
            </a:fld>
            <a:endParaRPr lang="hu-HU"/>
          </a:p>
        </p:txBody>
      </p:sp>
      <p:sp>
        <p:nvSpPr>
          <p:cNvPr id="8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06FC-A8A7-4B5C-9B48-4273EE52487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83977-77F6-44C5-A995-34B10009F57B}" type="datetimeFigureOut">
              <a:rPr lang="hu-HU"/>
              <a:pPr>
                <a:defRPr/>
              </a:pPr>
              <a:t>2012.08.22.</a:t>
            </a:fld>
            <a:endParaRPr lang="hu-HU"/>
          </a:p>
        </p:txBody>
      </p:sp>
      <p:sp>
        <p:nvSpPr>
          <p:cNvPr id="4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09FBA-FCD7-4EC0-9D60-C18609553A5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1FF6C-6889-41E6-973B-8F31C06E613D}" type="datetimeFigureOut">
              <a:rPr lang="hu-HU"/>
              <a:pPr>
                <a:defRPr/>
              </a:pPr>
              <a:t>2012.08.22.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8F1ED-D897-436E-A294-A5C8A82C5F4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0C74B-5033-4A0B-AAA3-6DE89A0FBA27}" type="datetimeFigureOut">
              <a:rPr lang="hu-HU"/>
              <a:pPr>
                <a:defRPr/>
              </a:pPr>
              <a:t>2012.08.22.</a:t>
            </a:fld>
            <a:endParaRPr lang="hu-HU"/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AA800-480A-48AF-AF9A-B0C0069457E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C76D8-0584-43E3-81C4-EB5C10E17724}" type="datetimeFigureOut">
              <a:rPr lang="hu-HU"/>
              <a:pPr>
                <a:defRPr/>
              </a:pPr>
              <a:t>2012.08.22.</a:t>
            </a:fld>
            <a:endParaRPr lang="hu-HU"/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80C2C-D2B0-47E3-935E-49AD6EC918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027" name="Szöveg hely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249247-544A-4E31-803D-7FDCE953A3FC}" type="datetimeFigureOut">
              <a:rPr lang="hu-HU"/>
              <a:pPr>
                <a:defRPr/>
              </a:pPr>
              <a:t>2012.08.22.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AE17EA-70CC-4383-9497-2D316D8A2B2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8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FEGYELMEZÉS</a:t>
            </a:r>
            <a:endParaRPr lang="hu-HU" dirty="0"/>
          </a:p>
        </p:txBody>
      </p:sp>
      <p:sp>
        <p:nvSpPr>
          <p:cNvPr id="13314" name="Alcím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2530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753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hu-HU" smtClean="0"/>
              <a:t>    Illetve vannak olyan játékvezetők akik nem rendelkeznek  ilyen külső tulajdonságokkal de nekik is meg kell találniuk azt a taktikát amivel fegyelmezni tudják a játékosokat:</a:t>
            </a:r>
          </a:p>
        </p:txBody>
      </p:sp>
      <p:pic>
        <p:nvPicPr>
          <p:cNvPr id="22531" name="Kép 3" descr="coulibal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60575"/>
            <a:ext cx="29527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Kép 4" descr="vicc 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2060575"/>
            <a:ext cx="24479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Kép 5" descr="vicces 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3573463"/>
            <a:ext cx="313213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903912"/>
          </a:xfrm>
        </p:spPr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hu-HU" dirty="0" smtClean="0"/>
              <a:t>    Minden mérkőzéshez különböző taktikát kell felállítani a fegyelmezés terén. Minden mérkőzésre érdemes előre felkészülni, hogy mi várható azon a mérkőzésen: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smtClean="0"/>
              <a:t>Milyen tétje van a mérkőzésnek?( bajnoki cím, dobogóért folytatott küzdelem, kiesés elleni harc.)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smtClean="0"/>
              <a:t>Mekkora földrajzi különbség van a két falu között?( szomszédvárak rangadója)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smtClean="0"/>
              <a:t>Van-e valami különböző pikantériája a meccsnek?( falu nap,</a:t>
            </a:r>
            <a:r>
              <a:rPr lang="hu-HU" dirty="0" err="1" smtClean="0"/>
              <a:t>bucsú</a:t>
            </a:r>
            <a:r>
              <a:rPr lang="hu-HU" dirty="0" smtClean="0"/>
              <a:t>).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smtClean="0"/>
              <a:t>Melyek azok a játékosok akikre külön kell figyelni?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hu-H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4578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753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hu-HU" smtClean="0"/>
              <a:t>    Minden mérkőzésre a játékvezetők különböző fegyelmezési taktikát állítanak fel maguknak.</a:t>
            </a:r>
          </a:p>
          <a:p>
            <a:pPr>
              <a:buFont typeface="Wingdings 2" pitchFamily="18" charset="2"/>
              <a:buNone/>
            </a:pPr>
            <a:r>
              <a:rPr lang="hu-HU" smtClean="0"/>
              <a:t>    Aminek azonban minden taktikában jelen kell lennie az a fegyelmezés két legfontosabb jellemzője:</a:t>
            </a:r>
          </a:p>
          <a:p>
            <a:pPr>
              <a:buFont typeface="Arial" charset="0"/>
              <a:buChar char="•"/>
            </a:pPr>
            <a:r>
              <a:rPr lang="hu-HU" b="1" smtClean="0"/>
              <a:t>KÖVETKEZETESSÉG:</a:t>
            </a:r>
          </a:p>
          <a:p>
            <a:pPr>
              <a:buFont typeface="Arial" charset="0"/>
              <a:buChar char="•"/>
            </a:pPr>
            <a:endParaRPr lang="hu-HU" smtClean="0"/>
          </a:p>
          <a:p>
            <a:pPr>
              <a:buFont typeface="Arial" charset="0"/>
              <a:buChar char="•"/>
            </a:pPr>
            <a:endParaRPr lang="hu-HU" smtClean="0"/>
          </a:p>
          <a:p>
            <a:pPr>
              <a:buFont typeface="Arial" charset="0"/>
              <a:buChar char="•"/>
            </a:pPr>
            <a:r>
              <a:rPr lang="hu-HU" b="1" smtClean="0"/>
              <a:t>HATÁROZOTTSÁG:</a:t>
            </a:r>
          </a:p>
          <a:p>
            <a:pPr>
              <a:buFont typeface="Wingdings 2" pitchFamily="18" charset="2"/>
              <a:buNone/>
            </a:pPr>
            <a:endParaRPr lang="hu-HU" smtClean="0"/>
          </a:p>
          <a:p>
            <a:pPr>
              <a:buFont typeface="Wingdings 2" pitchFamily="18" charset="2"/>
              <a:buNone/>
            </a:pPr>
            <a:r>
              <a:rPr lang="hu-HU" smtClean="0"/>
              <a:t>    Ezt a két jellemzőt minden játékvezetőnek alkalmaznia kell!!!!</a:t>
            </a:r>
          </a:p>
          <a:p>
            <a:endParaRPr lang="hu-HU" smtClean="0"/>
          </a:p>
          <a:p>
            <a:pPr>
              <a:buFont typeface="Wingdings 2" pitchFamily="18" charset="2"/>
              <a:buNone/>
            </a:pPr>
            <a:endParaRPr lang="hu-HU" smtClean="0"/>
          </a:p>
          <a:p>
            <a:pPr>
              <a:buFont typeface="Wingdings 2" pitchFamily="18" charset="2"/>
              <a:buNone/>
            </a:pPr>
            <a:endParaRPr lang="hu-HU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HATÁROZOTTSÁG</a:t>
            </a:r>
            <a:endParaRPr lang="hu-HU" dirty="0"/>
          </a:p>
        </p:txBody>
      </p:sp>
      <p:sp>
        <p:nvSpPr>
          <p:cNvPr id="25602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hu-HU" sz="2400" smtClean="0"/>
              <a:t>     A fegyelmezés alapvető tulajdonsága.</a:t>
            </a:r>
          </a:p>
          <a:p>
            <a:pPr>
              <a:buFont typeface="Wingdings 2" pitchFamily="18" charset="2"/>
              <a:buNone/>
            </a:pPr>
            <a:r>
              <a:rPr lang="hu-HU" sz="2400" smtClean="0"/>
              <a:t>     Ha egy jv. nem tud végig határozottan fellépni a különböző szituációknál a fegyelmezése semmit sem fog érni. Már a mérkőzés helyszínére való érkezéskór látniuk kell a játékosoknak, vezetőknek, hogy ez a jv. határozott és ezáltal könnyebb lesz a játékosokat fegyelmezni.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6626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753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hu-HU" smtClean="0"/>
              <a:t>    Ha ez viszont nem következik be rengeteg olyan szituáció, tömeg jelenet fog kialakulni a mérkőzésen amit a jv. nem fog tudni kezelni.</a:t>
            </a:r>
          </a:p>
        </p:txBody>
      </p:sp>
      <p:pic>
        <p:nvPicPr>
          <p:cNvPr id="26627" name="Kép 3" descr="tumultus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00213"/>
            <a:ext cx="30956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Kép 4" descr="tumultu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628775"/>
            <a:ext cx="31686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Kép 5" descr="verekedé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4076700"/>
            <a:ext cx="35274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KÖVETKEZETESSÉG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hu-HU" dirty="0" smtClean="0"/>
              <a:t>    A fegyelmezés másik alapvető tulajdonsága. Mindegy hogy a </a:t>
            </a:r>
            <a:r>
              <a:rPr lang="hu-HU" dirty="0" err="1" smtClean="0"/>
              <a:t>jv</a:t>
            </a:r>
            <a:r>
              <a:rPr lang="hu-HU" dirty="0" smtClean="0"/>
              <a:t>. Milyen taktikát választ a fegyelmezéshez a lényeg, hogy végig következetesen fegyelmezze a játékosokat. Ne legyen olyan amiért az egyik oldalon adunk sárga kártyás figyelmeztetést azért a másik oldalon nem. Vagy ha az elején adunk egy szabálytalanságért figyelmeztetést akkor a mérkőzés végéig az ugyanilyen szabálytalanságért végig adnunk kell sárga kártyás figyelmeztetést.</a:t>
            </a:r>
            <a:endParaRPr lang="hu-H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8674" name="Tartalom helye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0483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hu-HU" smtClean="0"/>
              <a:t>    A fegyelmezés sikerétől függ, hogy milyen nehéz lesz a jv.- nek az adott mérkőzés levezetése. Vannak olyan esetek a mérkőzés során főleg az elején amikor jobb ha a jv. Szóbeli figyelmeztetést alkalmaz egy-egy szabálytalanság során minthogy egyből sárga lappal figyelmezteti a vétkes játékost. Nagyon sok olyan játékost ismerünk osztálytól függetlenül akiket nagyon nehéz fegyelmezni ill. azt hiszik magukról hogy sokkal jobban tudnak mindent, mint mi játékvezetők.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29698" name="Tartalom helye 3" descr="tököli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333375"/>
            <a:ext cx="2520950" cy="2374900"/>
          </a:xfrm>
        </p:spPr>
      </p:pic>
      <p:pic>
        <p:nvPicPr>
          <p:cNvPr id="29699" name="Kép 4" descr="dragó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260350"/>
            <a:ext cx="22320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Kép 5" descr="rajczi_pet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213100"/>
            <a:ext cx="38893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Kép 6" descr="43404_ferenc_koczia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333375"/>
            <a:ext cx="22320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Kép 7" descr="bobori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2852738"/>
            <a:ext cx="3048000" cy="34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0722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753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hu-HU" smtClean="0"/>
              <a:t>    A játékosok többsége sokkal jobban elfogadják azokat a játékvezetőket akik inkább játékos pártiak. De ezzel nagyon vigyáznia kell minden játékvezetőnek, hogy ez a mérkőzésen vagy esetleg a későbbiekben nehogy vissza üssön és néhány játékos azt higyje, hogy ezek után nekik mindent szabad a mérkőzésen. Természetesen vannak olyan esetek amikor nem elég a szóbeli figyelmeztetés hiába viselkedik velünk „kedvesen” a játékos, ha olyan szabálytalanságot követ el akkor „kutya kötelességünk” oda adni neki a sárga kártyát illetve a piros kártyát.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31746" name="Tartalom helye 3" descr="kezezé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88913"/>
            <a:ext cx="3960812" cy="2808287"/>
          </a:xfrm>
        </p:spPr>
      </p:pic>
      <p:pic>
        <p:nvPicPr>
          <p:cNvPr id="31747" name="Kép 4" descr="hátulró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88913"/>
            <a:ext cx="3455987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Kép 5" descr="reklamá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141663"/>
            <a:ext cx="34559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Kép 6" descr="könyök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3213100"/>
            <a:ext cx="51244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4000" dirty="0" smtClean="0"/>
              <a:t>Mikortól él a </a:t>
            </a:r>
            <a:r>
              <a:rPr lang="hu-HU" sz="4000" dirty="0" err="1" smtClean="0"/>
              <a:t>jv</a:t>
            </a:r>
            <a:r>
              <a:rPr lang="hu-HU" sz="4000" dirty="0" smtClean="0"/>
              <a:t>. fegyelmezési jogköre?</a:t>
            </a:r>
            <a:endParaRPr lang="hu-HU" sz="4000" dirty="0"/>
          </a:p>
        </p:txBody>
      </p:sp>
      <p:sp>
        <p:nvSpPr>
          <p:cNvPr id="14338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A játékvezetőnek attól a pillanattól van joga fegyelmezési szankciók alkalmazására, amikor a játéktérre lép egészen addig amíg elhagyja a játékteret a befejező sípszó után.</a:t>
            </a:r>
          </a:p>
          <a:p>
            <a:r>
              <a:rPr lang="hu-HU" smtClean="0"/>
              <a:t>A fegyelmezés a jv-i. működés egyik legfontosabb része. </a:t>
            </a:r>
          </a:p>
          <a:p>
            <a:r>
              <a:rPr lang="hu-HU" smtClean="0"/>
              <a:t>A jv. 3 fajta figyelmeztetési szankciót tud alkalmazni.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32770" name="Tartalom helye 3" descr="kiállitások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0"/>
            <a:ext cx="3240088" cy="2160588"/>
          </a:xfrm>
        </p:spPr>
      </p:pic>
      <p:pic>
        <p:nvPicPr>
          <p:cNvPr id="32771" name="Kép 4" descr="durva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0"/>
            <a:ext cx="32400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Kép 5" descr="kiállítás 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349500"/>
            <a:ext cx="324167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Kép 6" descr="eduardo_injury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2349500"/>
            <a:ext cx="30924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Kép 7" descr="kiállítás 4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6238" y="4508500"/>
            <a:ext cx="33845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75350"/>
          </a:xfrm>
        </p:spPr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hu-HU" dirty="0" smtClean="0"/>
              <a:t>    A játékvezetők fegyelmezését egyértelműen megkönnyíti a játékvezetők jó helyezkedése. Nagyon fontos a különböző tömegjeleneteknél a játékvezető nagyon közeli helyezkedése.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hu-HU" dirty="0" smtClean="0"/>
              <a:t>     Minden tömegjelenet alkalmával a </a:t>
            </a:r>
            <a:r>
              <a:rPr lang="hu-HU" dirty="0" err="1" smtClean="0"/>
              <a:t>jv</a:t>
            </a:r>
            <a:r>
              <a:rPr lang="hu-HU" dirty="0" smtClean="0"/>
              <a:t>. köteles mindkét részről egy-egy játékost sárga lappal figyelmeztetni.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hu-HU" dirty="0"/>
          </a:p>
        </p:txBody>
      </p:sp>
      <p:pic>
        <p:nvPicPr>
          <p:cNvPr id="33795" name="Kép 3" descr="helyezkedé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205038"/>
            <a:ext cx="374491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Kép 4" descr="tömeg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133600"/>
            <a:ext cx="338296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4818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753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hu-HU" smtClean="0"/>
              <a:t>     De persze figyelnünk kell arra is, hogy a helyezkedésünkkel ne zavarjuk a játékot.</a:t>
            </a:r>
          </a:p>
        </p:txBody>
      </p:sp>
      <p:pic>
        <p:nvPicPr>
          <p:cNvPr id="34819" name="Kép 3" descr="poénos ké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557338"/>
            <a:ext cx="52562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5842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753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hu-HU" smtClean="0"/>
              <a:t>    A jv.- nek a játékosok fegyelmezése mellett nagyon fontos feladata még a kispadok fegyelmezése.</a:t>
            </a:r>
          </a:p>
        </p:txBody>
      </p:sp>
      <p:pic>
        <p:nvPicPr>
          <p:cNvPr id="35843" name="Kép 3" descr="kispa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773238"/>
            <a:ext cx="7559675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6866" name="Tartalom helye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0483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hu-HU" smtClean="0"/>
              <a:t>    A kispadon lévő játékosok részesülhetnek sárga, illetve piros kártyás figyelmeztetésben. Ezen kívül a kispadon lévő többi személyt is el lehet küldeni a kispadról.( orvos, gyúró, edző). Nagyon fontos, hogy az egész mérkőzés során a játékvezető ill. asszisztense végig felügyelete alatt tartsa a kispadon helyet foglalókat. Mert ugye mint tudjuk sok helyen „ olyan a csapat, mint a kispad”.</a:t>
            </a:r>
          </a:p>
          <a:p>
            <a:pPr>
              <a:buFont typeface="Wingdings 2" pitchFamily="18" charset="2"/>
              <a:buNone/>
            </a:pPr>
            <a:endParaRPr lang="hu-HU" smtClean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37890" name="Tartalom helye 3" descr="véber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0"/>
            <a:ext cx="2305050" cy="2232025"/>
          </a:xfrm>
        </p:spPr>
      </p:pic>
      <p:pic>
        <p:nvPicPr>
          <p:cNvPr id="37891" name="Kép 4" descr="páp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8913"/>
            <a:ext cx="30241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Kép 5" descr="pinter attil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2349500"/>
            <a:ext cx="22320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Kép 6" descr="győ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2420938"/>
            <a:ext cx="32400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Kép 7" descr="mészöly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113" y="4724400"/>
            <a:ext cx="251936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Kép 8" descr="ute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4797425"/>
            <a:ext cx="29337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8914" name="Tartalom helye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0483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hu-HU" smtClean="0"/>
              <a:t>    Nagyon fontos, hogy a mérkőzés elején a jv. Olyan tekintélyt szerezzen magának amivel kivívja elfogadtatását nemcsak a játékosokkal, hanem a kispadon helyet foglalókkal. Minél kevesebbet kell törődnünk a kispad fegyelmezésével annál több energiánk marad a pályán történtek felügyeletére. Bármelyik osztályban is működünk pályafutásunk során sok olyan csapattal fogunk találkozni, ahol a kispadon lévők még akkor is kritizálni fogják működésünket, ha szakmailag hibátlanul is látjuk el a feladatunkat.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39938" name="Tartalom helye 3" descr="veber540_011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60350"/>
            <a:ext cx="4464050" cy="3238500"/>
          </a:xfrm>
        </p:spPr>
      </p:pic>
      <p:pic>
        <p:nvPicPr>
          <p:cNvPr id="39939" name="Kép 4" descr="ben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404813"/>
            <a:ext cx="28082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Kép 5" descr="Balogh_Zolta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644900"/>
            <a:ext cx="467995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Kép 6" descr="mourinh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3860800"/>
            <a:ext cx="25923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40962" name="Tartalom helye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0483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hu-HU" smtClean="0"/>
              <a:t>    Nagyon fontos, hogy felkészüljünk ezeknek a kispadoknak a fegyelmezésére. Ez a felkészülés lehet saját tapasztalatok alapján ill. a kollégákkal való beszélgetéssel. A mérkőzés során végig következetesen kell fegyelmezni a kispadon lévőket is. Ha egy edző folyamatosan reklamál nálunk vagy az asszisztensünknél ezt a jv.-nek minél előbb le kell reagálnia. „Nem szabad hagyni, hogy a kispad a fejünkre nőjön”. Nagyon fontos dolog, hogy az edző vagy más személy elküldését a kispadról ne kapkodjuk 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41986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753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hu-HU" smtClean="0"/>
              <a:t>    A legjobb fegyelmezési szankció ha az első esetben személyesen megyünk ki a kispadhoz és úgy figyelmeztessük. Természetesen ha még egyszer figyelmeztetni kell az edzőt abban az esetben el kell küldeni a kispadról. De vannak itt is olyan esetek amikor először kimegyünk a kispadhoz figyelmeztetni valakit azonnal el lehet küldeni. Pl. ha egy edző egy kétes szituáció után felpattan a kispadról, és a kispad melletti széket úgy hozzá vágja a reklámtáblához, hogy ketté törik és közbe folyamatosan szid minket akkor őt azonnal el lehet küldeni a kispadról.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5362" name="Tartalom helye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703887"/>
          </a:xfrm>
        </p:spPr>
        <p:txBody>
          <a:bodyPr/>
          <a:lstStyle/>
          <a:p>
            <a:pPr marL="514350" indent="-514350">
              <a:buFont typeface="Lucida Sans" pitchFamily="34" charset="0"/>
              <a:buAutoNum type="arabicPeriod"/>
            </a:pPr>
            <a:r>
              <a:rPr lang="hu-HU" smtClean="0"/>
              <a:t>Szóbeli figyelmeztetés:</a:t>
            </a:r>
          </a:p>
          <a:p>
            <a:pPr marL="514350" indent="-514350">
              <a:buFont typeface="Lucida Sans" pitchFamily="34" charset="0"/>
              <a:buAutoNum type="arabicPeriod"/>
            </a:pPr>
            <a:endParaRPr lang="hu-HU" smtClean="0"/>
          </a:p>
          <a:p>
            <a:pPr marL="514350" indent="-514350">
              <a:buFont typeface="Lucida Sans" pitchFamily="34" charset="0"/>
              <a:buAutoNum type="arabicPeriod"/>
            </a:pPr>
            <a:endParaRPr lang="hu-HU" smtClean="0"/>
          </a:p>
          <a:p>
            <a:pPr marL="514350" indent="-514350">
              <a:buFont typeface="Lucida Sans" pitchFamily="34" charset="0"/>
              <a:buAutoNum type="arabicPeriod"/>
            </a:pPr>
            <a:endParaRPr lang="hu-HU" smtClean="0"/>
          </a:p>
          <a:p>
            <a:pPr marL="514350" indent="-514350">
              <a:buFont typeface="Lucida Sans" pitchFamily="34" charset="0"/>
              <a:buAutoNum type="arabicPeriod"/>
            </a:pPr>
            <a:endParaRPr lang="hu-HU" smtClean="0"/>
          </a:p>
          <a:p>
            <a:pPr marL="514350" indent="-514350">
              <a:buFont typeface="Lucida Sans" pitchFamily="34" charset="0"/>
              <a:buAutoNum type="arabicPeriod"/>
            </a:pPr>
            <a:endParaRPr lang="hu-HU" smtClean="0"/>
          </a:p>
        </p:txBody>
      </p:sp>
      <p:pic>
        <p:nvPicPr>
          <p:cNvPr id="15363" name="Kép 3" descr="Szóbeli figyelmezteté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916113"/>
            <a:ext cx="3024188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Kép 5" descr="szóbeli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44675"/>
            <a:ext cx="2808288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Kép 6" descr="szóbeli 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1916113"/>
            <a:ext cx="1944687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43010" name="Tartalom helye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0483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hu-HU" smtClean="0"/>
              <a:t>    Ha figyelmeztetünk egy edzőt nagyon fontos, hogy figyeljünk arra, hogy tisztességesen beszéljünk vele, nehogy olyat mondjunk ami után bajunk származhat belőle.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44034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mtClean="0"/>
          </a:p>
          <a:p>
            <a:endParaRPr lang="hu-HU" smtClean="0"/>
          </a:p>
          <a:p>
            <a:endParaRPr lang="hu-HU" smtClean="0"/>
          </a:p>
          <a:p>
            <a:pPr algn="ctr">
              <a:buFont typeface="Wingdings 2" pitchFamily="18" charset="2"/>
              <a:buNone/>
            </a:pPr>
            <a:r>
              <a:rPr lang="hu-HU" smtClean="0"/>
              <a:t>KÖSZÖNÖM A FIGYELMETEKET!</a:t>
            </a:r>
          </a:p>
          <a:p>
            <a:endParaRPr lang="hu-H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6386" name="Tartalom helye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903912"/>
          </a:xfrm>
        </p:spPr>
        <p:txBody>
          <a:bodyPr/>
          <a:lstStyle/>
          <a:p>
            <a:pPr marL="650875" indent="-514350">
              <a:buFont typeface="Lucida Sans" pitchFamily="34" charset="0"/>
              <a:buAutoNum type="arabicPeriod"/>
            </a:pPr>
            <a:r>
              <a:rPr lang="hu-HU" smtClean="0"/>
              <a:t>Sárga kártyás figyelmeztetések:</a:t>
            </a:r>
          </a:p>
        </p:txBody>
      </p:sp>
      <p:pic>
        <p:nvPicPr>
          <p:cNvPr id="16387" name="Kép 3" descr="sárga la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12875"/>
            <a:ext cx="2808288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Kép 4" descr="sárga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1484313"/>
            <a:ext cx="27368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Kép 5" descr="sárga 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2565400"/>
            <a:ext cx="194468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7410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75350"/>
          </a:xfrm>
        </p:spPr>
        <p:txBody>
          <a:bodyPr/>
          <a:lstStyle/>
          <a:p>
            <a:pPr marL="650875" indent="-514350">
              <a:buFont typeface="Lucida Sans" pitchFamily="34" charset="0"/>
              <a:buAutoNum type="arabicPeriod"/>
            </a:pPr>
            <a:r>
              <a:rPr lang="hu-HU" smtClean="0">
                <a:latin typeface="Times New Roman" pitchFamily="18" charset="0"/>
              </a:rPr>
              <a:t>Kiállítások:</a:t>
            </a:r>
          </a:p>
        </p:txBody>
      </p:sp>
      <p:pic>
        <p:nvPicPr>
          <p:cNvPr id="17411" name="Kép 3" descr="piros 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84313"/>
            <a:ext cx="24479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Kép 4" descr="Piros la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981075"/>
            <a:ext cx="32385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Kép 5" descr="piros 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1557338"/>
            <a:ext cx="22320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Sárga vagy piros kártya csak:</a:t>
            </a:r>
            <a:endParaRPr lang="hu-HU" dirty="0"/>
          </a:p>
        </p:txBody>
      </p:sp>
      <p:sp>
        <p:nvSpPr>
          <p:cNvPr id="18434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Játékosnak</a:t>
            </a:r>
          </a:p>
          <a:p>
            <a:endParaRPr lang="hu-HU" smtClean="0"/>
          </a:p>
          <a:p>
            <a:endParaRPr lang="hu-HU" smtClean="0"/>
          </a:p>
          <a:p>
            <a:r>
              <a:rPr lang="hu-HU" smtClean="0"/>
              <a:t>Cserejátékosnak:</a:t>
            </a:r>
          </a:p>
          <a:p>
            <a:pPr>
              <a:buFont typeface="Wingdings 2" pitchFamily="18" charset="2"/>
              <a:buNone/>
            </a:pPr>
            <a:endParaRPr lang="hu-HU" smtClean="0"/>
          </a:p>
          <a:p>
            <a:endParaRPr lang="hu-HU" smtClean="0"/>
          </a:p>
          <a:p>
            <a:endParaRPr lang="hu-HU" smtClean="0"/>
          </a:p>
          <a:p>
            <a:r>
              <a:rPr lang="hu-HU" smtClean="0"/>
              <a:t>Vagy lecserélt játékosnak mutatható fel.</a:t>
            </a:r>
          </a:p>
          <a:p>
            <a:pPr>
              <a:buFont typeface="Wingdings 2" pitchFamily="18" charset="2"/>
              <a:buNone/>
            </a:pPr>
            <a:endParaRPr lang="hu-HU" smtClean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2400" dirty="0" smtClean="0"/>
              <a:t>Figyelmeztetés jár sárga kártya felmutatásával annak a játékosnak aki elköveti a következő 6 szabálytalanság valamelyikét: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hu-HU" dirty="0" smtClean="0"/>
              <a:t>Sportszerűtlen magatartás: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hu-HU" dirty="0" smtClean="0"/>
              <a:t>A JV. Bírálata szavakkal vagy mozdulatokkal: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hu-HU" dirty="0" smtClean="0"/>
              <a:t>A játékszabályok következetes megsértése: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hu-HU" dirty="0" smtClean="0"/>
              <a:t>Az előírt távolság be nem tartása:</a:t>
            </a:r>
            <a:r>
              <a:rPr lang="hu-HU" dirty="0" err="1" smtClean="0"/>
              <a:t>-szabadrúgásnál</a:t>
            </a:r>
            <a:r>
              <a:rPr lang="hu-HU" dirty="0" smtClean="0"/>
              <a:t>, - szögletrúgásnál, - bedobásnál: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hu-HU" dirty="0" smtClean="0"/>
              <a:t>Belépés, vagy visszatérés a játéktérre a </a:t>
            </a:r>
            <a:r>
              <a:rPr lang="hu-HU" dirty="0" err="1" smtClean="0"/>
              <a:t>jv</a:t>
            </a:r>
            <a:r>
              <a:rPr lang="hu-HU" dirty="0" smtClean="0"/>
              <a:t>. engedélye nélkül: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hu-HU" dirty="0" smtClean="0"/>
              <a:t>A játéktér szándékos elhagyása a </a:t>
            </a:r>
            <a:r>
              <a:rPr lang="hu-HU" dirty="0" err="1" smtClean="0"/>
              <a:t>jv</a:t>
            </a:r>
            <a:r>
              <a:rPr lang="hu-HU" dirty="0" smtClean="0"/>
              <a:t>. Engedélye nélkül: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endParaRPr lang="hu-H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sz="2800" dirty="0" smtClean="0"/>
              <a:t>Kiállítandó az a játékos aki elköveti a következő 7 szabálytalanság egyikét: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hu-HU" dirty="0" smtClean="0"/>
              <a:t>Súlyos sportszerűtlenség: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hu-HU" dirty="0" smtClean="0"/>
              <a:t>Durva játék: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hu-HU" dirty="0" smtClean="0"/>
              <a:t>Ellenfél vagy bármely más személy leköpése: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hu-HU" dirty="0" smtClean="0"/>
              <a:t>Az ellenfél meggátolása a gól elérésében szándékos kezezéssel vagy nyilvánvaló gólhelyzet megsemmisítése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hu-HU" dirty="0" smtClean="0"/>
              <a:t>A kapura törő ellenfél meggátolása gól elérésében szabadrúgást vagy büntetőrúgást maga után vonó szabálytalansággal.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hu-HU" dirty="0" smtClean="0"/>
              <a:t>Goromba, durva, sértő kifejezések ill. mozdulatok használata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hu-HU" dirty="0" smtClean="0"/>
              <a:t>Ugyanazon a mérkőzésen ez második figyelmeztetés összegyűjtése.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endParaRPr lang="hu-HU" dirty="0" smtClean="0"/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endParaRPr lang="hu-H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1506" name="Tartalom helye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61198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hu-HU" smtClean="0"/>
              <a:t>    Minden játékvezető egy külön személyiség. A játékvezetők különböző külső tulajdonságokkal rendelkeznek. Vannak olyan játékvezetők akik ennek a külső tulajdonságnak köszönhetően nincsenek problémájuk a fegyelmezéssel:</a:t>
            </a:r>
          </a:p>
        </p:txBody>
      </p:sp>
      <p:pic>
        <p:nvPicPr>
          <p:cNvPr id="21507" name="Kép 3" descr="Howard-Web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492375"/>
            <a:ext cx="28082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Kép 4" descr="collin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2420938"/>
            <a:ext cx="230346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Kép 5" descr="mérg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2420938"/>
            <a:ext cx="27352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Kép 6" descr="mérges 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8888" y="4652963"/>
            <a:ext cx="244951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Kép 7" descr="mérges 4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472440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Hegycsúcs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324</TotalTime>
  <Words>917</Words>
  <Application>Microsoft Office PowerPoint</Application>
  <PresentationFormat>On-screen Show (4:3)</PresentationFormat>
  <Paragraphs>78</Paragraphs>
  <Slides>31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Tervezősablon</vt:lpstr>
      </vt:variant>
      <vt:variant>
        <vt:i4>2</vt:i4>
      </vt:variant>
      <vt:variant>
        <vt:lpstr>Diacímek</vt:lpstr>
      </vt:variant>
      <vt:variant>
        <vt:i4>31</vt:i4>
      </vt:variant>
    </vt:vector>
  </HeadingPairs>
  <TitlesOfParts>
    <vt:vector size="41" baseType="lpstr">
      <vt:lpstr>Book Antiqua</vt:lpstr>
      <vt:lpstr>Arial</vt:lpstr>
      <vt:lpstr>Lucida Sans</vt:lpstr>
      <vt:lpstr>Wingdings 2</vt:lpstr>
      <vt:lpstr>Wingdings</vt:lpstr>
      <vt:lpstr>Wingdings 3</vt:lpstr>
      <vt:lpstr>Calibri</vt:lpstr>
      <vt:lpstr>Times New Roman</vt:lpstr>
      <vt:lpstr>Hegycsúcs</vt:lpstr>
      <vt:lpstr>Hegycsúcs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FEGYELMEZÉS</dc:title>
  <dc:creator>Én</dc:creator>
  <cp:lastModifiedBy>Brigusz</cp:lastModifiedBy>
  <cp:revision>38</cp:revision>
  <dcterms:created xsi:type="dcterms:W3CDTF">2010-06-27T09:34:12Z</dcterms:created>
  <dcterms:modified xsi:type="dcterms:W3CDTF">2012-08-22T11:57:57Z</dcterms:modified>
</cp:coreProperties>
</file>